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6" r:id="rId5"/>
    <p:sldId id="269" r:id="rId6"/>
    <p:sldId id="270" r:id="rId7"/>
    <p:sldId id="259" r:id="rId8"/>
    <p:sldId id="272" r:id="rId9"/>
    <p:sldId id="260" r:id="rId10"/>
    <p:sldId id="261" r:id="rId11"/>
    <p:sldId id="273" r:id="rId12"/>
    <p:sldId id="274" r:id="rId13"/>
    <p:sldId id="262" r:id="rId14"/>
    <p:sldId id="276" r:id="rId15"/>
    <p:sldId id="267" r:id="rId16"/>
    <p:sldId id="271" r:id="rId17"/>
    <p:sldId id="275" r:id="rId18"/>
    <p:sldId id="268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A1FC9C-A41D-4F5B-AEFE-E58C9858FF51}" type="datetimeFigureOut">
              <a:rPr lang="en-US" smtClean="0"/>
              <a:pPr/>
              <a:t>9/12/2011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9FA26A-DDAF-49E1-B23E-1A8BD2797B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Biological Control Laboratory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Amjad</a:t>
            </a:r>
            <a:r>
              <a:rPr lang="en-US" dirty="0" smtClean="0"/>
              <a:t> Sultan </a:t>
            </a:r>
          </a:p>
          <a:p>
            <a:r>
              <a:rPr lang="en-US" dirty="0" err="1" smtClean="0"/>
              <a:t>Pangrio</a:t>
            </a:r>
            <a:r>
              <a:rPr lang="en-US" dirty="0" smtClean="0"/>
              <a:t> Sugar Mills Limited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Jars system was the most economical and safest system </a:t>
            </a:r>
          </a:p>
          <a:p>
            <a:r>
              <a:rPr lang="en-US" dirty="0" smtClean="0"/>
              <a:t>Moth collection should be done in jars</a:t>
            </a:r>
          </a:p>
          <a:p>
            <a:endParaRPr lang="en-US" dirty="0" smtClean="0"/>
          </a:p>
          <a:p>
            <a:r>
              <a:rPr lang="en-US" dirty="0" smtClean="0"/>
              <a:t>Jars system confine the movement of mites and can be discarded away easily after deep freezing the jars</a:t>
            </a:r>
          </a:p>
          <a:p>
            <a:endParaRPr lang="en-US" dirty="0" smtClean="0"/>
          </a:p>
          <a:p>
            <a:r>
              <a:rPr lang="en-US" dirty="0" smtClean="0"/>
              <a:t>Use of vacuum pump or wet cloth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Daily use Deep freeze cloth in both system</a:t>
            </a:r>
          </a:p>
          <a:p>
            <a:endParaRPr lang="en-US" dirty="0" smtClean="0"/>
          </a:p>
          <a:p>
            <a:r>
              <a:rPr lang="en-US" dirty="0" smtClean="0"/>
              <a:t>Wet cloth provide safe collection of moths.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Jar system &amp; Moth Collection</a:t>
            </a:r>
            <a:endParaRPr lang="en-US" dirty="0"/>
          </a:p>
        </p:txBody>
      </p:sp>
      <p:pic>
        <p:nvPicPr>
          <p:cNvPr id="4" name="Picture 3" descr="C:\Documents and Settings\Rizvi\Desktop\Bio Lab pics\100OLYMP\PC1600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65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C:\Documents and Settings\Rizvi\Desktop\Bio Lab pics\100OLYMP\PC16008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36576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Documents and Settings\Rizvi\Desktop\Bio Lab pics\100OLYMP\PC16008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05000"/>
            <a:ext cx="3200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E:\amjad\PC02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3429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amjad\PC020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267200"/>
            <a:ext cx="4572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of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quality can important role in lab</a:t>
            </a:r>
          </a:p>
          <a:p>
            <a:endParaRPr lang="en-US" dirty="0" smtClean="0"/>
          </a:p>
          <a:p>
            <a:r>
              <a:rPr lang="en-US" dirty="0" smtClean="0"/>
              <a:t> Wheat with broad grains should be used</a:t>
            </a:r>
          </a:p>
          <a:p>
            <a:endParaRPr lang="en-US" dirty="0" smtClean="0"/>
          </a:p>
          <a:p>
            <a:r>
              <a:rPr lang="en-US" dirty="0" smtClean="0"/>
              <a:t>Wheat should also be infested free and kept in freezer</a:t>
            </a:r>
          </a:p>
          <a:p>
            <a:endParaRPr lang="en-US" dirty="0" smtClean="0"/>
          </a:p>
          <a:p>
            <a:r>
              <a:rPr lang="en-US" dirty="0" smtClean="0"/>
              <a:t>Hot treatment will provide insect and soil free soft grain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smtClean="0"/>
              <a:t>of culture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amjad\PC020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057400"/>
            <a:ext cx="8128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Moth Collection</a:t>
            </a:r>
          </a:p>
          <a:p>
            <a:pPr lvl="1"/>
            <a:r>
              <a:rPr lang="en-US" dirty="0" smtClean="0"/>
              <a:t>3 persons</a:t>
            </a:r>
          </a:p>
          <a:p>
            <a:pPr lvl="1"/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Card Preparation</a:t>
            </a:r>
          </a:p>
          <a:p>
            <a:pPr lvl="1"/>
            <a:r>
              <a:rPr lang="en-US" dirty="0" smtClean="0"/>
              <a:t>2 persons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Chrysoperla</a:t>
            </a:r>
            <a:endParaRPr lang="en-US" dirty="0" smtClean="0"/>
          </a:p>
          <a:p>
            <a:pPr lvl="1"/>
            <a:r>
              <a:rPr lang="en-US" dirty="0" smtClean="0"/>
              <a:t>2 persons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Culture/Washing/Egg  Collection</a:t>
            </a:r>
          </a:p>
          <a:p>
            <a:pPr lvl="1"/>
            <a:r>
              <a:rPr lang="en-US" dirty="0" smtClean="0"/>
              <a:t>1 person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70 mesh sieve</a:t>
            </a:r>
          </a:p>
          <a:p>
            <a:endParaRPr lang="en-US" dirty="0" smtClean="0"/>
          </a:p>
          <a:p>
            <a:r>
              <a:rPr lang="en-US" dirty="0" smtClean="0"/>
              <a:t>Old or new arrowroot flour should be deep freeze</a:t>
            </a:r>
          </a:p>
          <a:p>
            <a:endParaRPr lang="en-US" dirty="0" smtClean="0"/>
          </a:p>
          <a:p>
            <a:r>
              <a:rPr lang="en-US" dirty="0" smtClean="0"/>
              <a:t>Egg collection should be done in evening or early in the morning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of eggs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Rizvi\Desktop\Bio Lab pics\100OLYMP\PC1601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40386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amjad\PC02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05000"/>
            <a:ext cx="41148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 Officer</a:t>
            </a:r>
          </a:p>
          <a:p>
            <a:pPr lvl="1"/>
            <a:r>
              <a:rPr lang="en-US" dirty="0" smtClean="0"/>
              <a:t>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Senior Lab Technicians</a:t>
            </a:r>
          </a:p>
          <a:p>
            <a:pPr lvl="1"/>
            <a:r>
              <a:rPr lang="en-US" dirty="0" smtClean="0"/>
              <a:t>One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Lab Technicians</a:t>
            </a:r>
          </a:p>
          <a:p>
            <a:pPr lvl="1"/>
            <a:r>
              <a:rPr lang="en-US" dirty="0" smtClean="0"/>
              <a:t>Three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Locals should be appointed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Humidity and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Temperature should be maintain on 26 </a:t>
            </a:r>
            <a:r>
              <a:rPr lang="en-US" sz="4800" baseline="30000" dirty="0" smtClean="0"/>
              <a:t>.</a:t>
            </a:r>
            <a:r>
              <a:rPr lang="en-US" dirty="0" smtClean="0"/>
              <a:t>C</a:t>
            </a:r>
          </a:p>
          <a:p>
            <a:endParaRPr lang="en-US" dirty="0" smtClean="0"/>
          </a:p>
          <a:p>
            <a:r>
              <a:rPr lang="en-US" dirty="0" smtClean="0"/>
              <a:t>Humidity above 80%</a:t>
            </a:r>
          </a:p>
          <a:p>
            <a:endParaRPr lang="en-US" dirty="0" smtClean="0"/>
          </a:p>
          <a:p>
            <a:r>
              <a:rPr lang="en-US" dirty="0" smtClean="0"/>
              <a:t>Air should be circulated by fan.</a:t>
            </a:r>
          </a:p>
          <a:p>
            <a:endParaRPr lang="en-US" dirty="0" smtClean="0"/>
          </a:p>
          <a:p>
            <a:r>
              <a:rPr lang="en-US" dirty="0" smtClean="0"/>
              <a:t>At night, water should be spread on floor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Biological control is an important part of IPM which is being adopted in the recent era of pest control.</a:t>
            </a:r>
          </a:p>
          <a:p>
            <a:endParaRPr lang="en-US" dirty="0" smtClean="0"/>
          </a:p>
          <a:p>
            <a:r>
              <a:rPr lang="en-US" dirty="0" smtClean="0"/>
              <a:t>Sugar mills are establishing biological control laboratories for the methods of control for enhancing yield and recovery of sugarcane crop</a:t>
            </a:r>
          </a:p>
          <a:p>
            <a:endParaRPr lang="en-US" dirty="0" smtClean="0"/>
          </a:p>
          <a:p>
            <a:r>
              <a:rPr lang="en-US" dirty="0" smtClean="0"/>
              <a:t>Most of the sugar mills have recognized the importance of biological control laboratories by extending and establishing biological control laboratories.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of Laboratories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Laboratories should be at division and district level by the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MD (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Aftab</a:t>
            </a:r>
            <a:r>
              <a:rPr lang="en-US" dirty="0" smtClean="0"/>
              <a:t> Ahmed)</a:t>
            </a:r>
          </a:p>
          <a:p>
            <a:endParaRPr lang="en-US" dirty="0" smtClean="0"/>
          </a:p>
          <a:p>
            <a:r>
              <a:rPr lang="en-US" dirty="0" smtClean="0"/>
              <a:t>GM (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Hasan</a:t>
            </a:r>
            <a:r>
              <a:rPr lang="en-US" dirty="0" smtClean="0"/>
              <a:t> </a:t>
            </a:r>
            <a:r>
              <a:rPr lang="en-US" dirty="0" err="1" smtClean="0"/>
              <a:t>Iqbal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DGM (Mr. </a:t>
            </a:r>
            <a:r>
              <a:rPr lang="en-US" dirty="0" err="1" smtClean="0"/>
              <a:t>Syed</a:t>
            </a:r>
            <a:r>
              <a:rPr lang="en-US" dirty="0" smtClean="0"/>
              <a:t> </a:t>
            </a:r>
            <a:r>
              <a:rPr lang="en-US" dirty="0" err="1" smtClean="0"/>
              <a:t>Iqbal</a:t>
            </a:r>
            <a:r>
              <a:rPr lang="en-US" dirty="0" smtClean="0"/>
              <a:t> Ahmed </a:t>
            </a:r>
            <a:r>
              <a:rPr lang="en-US" dirty="0" err="1" smtClean="0"/>
              <a:t>Rizvi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HOD (Mr. </a:t>
            </a:r>
            <a:r>
              <a:rPr lang="en-US" dirty="0" err="1" smtClean="0"/>
              <a:t>Ghulam</a:t>
            </a:r>
            <a:r>
              <a:rPr lang="en-US" dirty="0" smtClean="0"/>
              <a:t> </a:t>
            </a:r>
            <a:r>
              <a:rPr lang="en-US" dirty="0" err="1" smtClean="0"/>
              <a:t>Sarwar</a:t>
            </a:r>
            <a:r>
              <a:rPr lang="en-US" dirty="0" smtClean="0"/>
              <a:t> </a:t>
            </a:r>
            <a:r>
              <a:rPr lang="en-US" dirty="0" err="1" smtClean="0"/>
              <a:t>Chandio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CM (Mr. </a:t>
            </a:r>
            <a:r>
              <a:rPr lang="en-US" dirty="0" err="1" smtClean="0"/>
              <a:t>Saqlain</a:t>
            </a:r>
            <a:r>
              <a:rPr lang="en-US" dirty="0" smtClean="0"/>
              <a:t> </a:t>
            </a:r>
            <a:r>
              <a:rPr lang="en-US" dirty="0" err="1" smtClean="0"/>
              <a:t>Abbas</a:t>
            </a:r>
            <a:r>
              <a:rPr lang="en-US" dirty="0" smtClean="0"/>
              <a:t> </a:t>
            </a:r>
            <a:r>
              <a:rPr lang="en-US" dirty="0" err="1" smtClean="0"/>
              <a:t>Mirza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 being made up to standard</a:t>
            </a:r>
          </a:p>
          <a:p>
            <a:endParaRPr lang="en-US" dirty="0" smtClean="0"/>
          </a:p>
          <a:p>
            <a:r>
              <a:rPr lang="en-US" dirty="0" smtClean="0"/>
              <a:t>Mismanagement and Sanitary measures are not adopted in the laboratory.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Downfall of Laboratories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Sugar mills management hired non technical experience person and established laboratories not up to standard.</a:t>
            </a:r>
          </a:p>
          <a:p>
            <a:endParaRPr lang="en-US" dirty="0" smtClean="0"/>
          </a:p>
          <a:p>
            <a:r>
              <a:rPr lang="en-US" dirty="0" smtClean="0"/>
              <a:t>culture is being destroyed by mites and they do not have a support to revive in the same season</a:t>
            </a:r>
          </a:p>
          <a:p>
            <a:endParaRPr lang="en-US" dirty="0" smtClean="0"/>
          </a:p>
          <a:p>
            <a:r>
              <a:rPr lang="en-US" dirty="0" smtClean="0"/>
              <a:t>If sugar mills want to revive again they need two months out of 7 month of season they have</a:t>
            </a:r>
          </a:p>
          <a:p>
            <a:endParaRPr lang="en-US" dirty="0" smtClean="0"/>
          </a:p>
          <a:p>
            <a:r>
              <a:rPr lang="en-US" dirty="0" smtClean="0"/>
              <a:t>Resulting closing of the laboratory or they have to wait for the next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consultant hired by the mills does not provide sufficient knowledge</a:t>
            </a:r>
          </a:p>
          <a:p>
            <a:r>
              <a:rPr lang="en-US" dirty="0" smtClean="0"/>
              <a:t>how to manage all the stuff as they do not have provided the basic knowledge to the person they train and they become important in this regards </a:t>
            </a:r>
          </a:p>
          <a:p>
            <a:r>
              <a:rPr lang="en-US" dirty="0" smtClean="0"/>
              <a:t>consultant does not have proper mites’ free culture that they have provided to their clients</a:t>
            </a:r>
          </a:p>
          <a:p>
            <a:r>
              <a:rPr lang="en-US" dirty="0" smtClean="0"/>
              <a:t>Consultant gets more and more approach to the new clients without providing the basic need for their existing clients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 mills management are more often misguided by the consultant regarding the infra structure, lab equipment, card formation and worker strength</a:t>
            </a:r>
          </a:p>
          <a:p>
            <a:endParaRPr lang="en-US" dirty="0" smtClean="0"/>
          </a:p>
          <a:p>
            <a:r>
              <a:rPr lang="en-US" dirty="0" smtClean="0"/>
              <a:t>They experience person in this field not want to share their experience as a danger by not to be replaced by literate persons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Laboratory room should not be interconnected.</a:t>
            </a:r>
          </a:p>
          <a:p>
            <a:r>
              <a:rPr lang="en-US" dirty="0" smtClean="0"/>
              <a:t>Running culture and process culture rooms should be apart</a:t>
            </a:r>
          </a:p>
          <a:p>
            <a:r>
              <a:rPr lang="en-US" dirty="0" smtClean="0"/>
              <a:t>There should be four rooms for in a lab</a:t>
            </a:r>
          </a:p>
          <a:p>
            <a:pPr lvl="1"/>
            <a:r>
              <a:rPr lang="en-US" dirty="0" smtClean="0"/>
              <a:t>Running culture</a:t>
            </a:r>
          </a:p>
          <a:p>
            <a:pPr lvl="1"/>
            <a:r>
              <a:rPr lang="en-US" dirty="0" smtClean="0"/>
              <a:t>Process culture</a:t>
            </a:r>
          </a:p>
          <a:p>
            <a:pPr lvl="1"/>
            <a:r>
              <a:rPr lang="en-US" dirty="0" err="1" smtClean="0"/>
              <a:t>Trichogramma</a:t>
            </a:r>
            <a:r>
              <a:rPr lang="en-US" dirty="0" smtClean="0"/>
              <a:t> rearing /  card formation</a:t>
            </a:r>
          </a:p>
          <a:p>
            <a:pPr lvl="1"/>
            <a:r>
              <a:rPr lang="en-US" dirty="0" err="1" smtClean="0"/>
              <a:t>Chrysoperla</a:t>
            </a:r>
            <a:r>
              <a:rPr lang="en-US" dirty="0" smtClean="0"/>
              <a:t> rearing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Washing and egg sieving area should be made out side the laboratory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control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Documents and Settings\Rizvi\Desktop\Bio Lab pics\100OLYMP\PC1601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276850" cy="2733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</a:t>
            </a:r>
            <a:r>
              <a:rPr lang="en-US" smtClean="0"/>
              <a:t>around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Maximum culture should be made for the quick revival in case of culture destruction from mites</a:t>
            </a:r>
          </a:p>
          <a:p>
            <a:endParaRPr lang="en-US" dirty="0" smtClean="0"/>
          </a:p>
          <a:p>
            <a:r>
              <a:rPr lang="en-US" dirty="0" smtClean="0"/>
              <a:t>There should be no plantation near the laboratories which act as a host for mites</a:t>
            </a:r>
          </a:p>
          <a:p>
            <a:endParaRPr lang="en-US" dirty="0" smtClean="0"/>
          </a:p>
          <a:p>
            <a:r>
              <a:rPr lang="en-US" dirty="0" smtClean="0"/>
              <a:t>Person from the field should not be allowed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627</Words>
  <Application>Microsoft Office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Biological Control Laboratory Management</vt:lpstr>
      <vt:lpstr>Introduction</vt:lpstr>
      <vt:lpstr>Problems</vt:lpstr>
      <vt:lpstr>Downfall of Laboratories</vt:lpstr>
      <vt:lpstr>Consultancy</vt:lpstr>
      <vt:lpstr>Slide 6</vt:lpstr>
      <vt:lpstr>Laboratory Structure</vt:lpstr>
      <vt:lpstr>Biological control Laboratory</vt:lpstr>
      <vt:lpstr>Sanitation around Lab</vt:lpstr>
      <vt:lpstr>Jar System</vt:lpstr>
      <vt:lpstr>Jar system &amp; Moth Collection</vt:lpstr>
      <vt:lpstr>Moth Collection</vt:lpstr>
      <vt:lpstr>Making of Culture</vt:lpstr>
      <vt:lpstr>Making of culture</vt:lpstr>
      <vt:lpstr>Man Power</vt:lpstr>
      <vt:lpstr>Egg collection</vt:lpstr>
      <vt:lpstr>Collection of eggs</vt:lpstr>
      <vt:lpstr>Man Power</vt:lpstr>
      <vt:lpstr>Humidity and temperature</vt:lpstr>
      <vt:lpstr>Demand of Laboratories</vt:lpstr>
      <vt:lpstr>Acknowledgement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Control Laboratory Management</dc:title>
  <dc:creator>unknown</dc:creator>
  <cp:lastModifiedBy>unknown</cp:lastModifiedBy>
  <cp:revision>43</cp:revision>
  <dcterms:created xsi:type="dcterms:W3CDTF">2011-09-08T14:22:43Z</dcterms:created>
  <dcterms:modified xsi:type="dcterms:W3CDTF">2011-09-12T11:21:18Z</dcterms:modified>
</cp:coreProperties>
</file>